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4" r:id="rId2"/>
    <p:sldId id="290" r:id="rId3"/>
    <p:sldId id="291" r:id="rId4"/>
    <p:sldId id="292" r:id="rId5"/>
    <p:sldId id="293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0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sz="1800" u="sng" dirty="0" smtClean="0"/>
              <a:t>Percentage of Cars</a:t>
            </a:r>
            <a:r>
              <a:rPr lang="en-GB" sz="1800" u="sng" baseline="0" dirty="0" smtClean="0"/>
              <a:t> travelling at over  70 mph</a:t>
            </a:r>
            <a:endParaRPr lang="en-GB" sz="1800" u="sng" dirty="0"/>
          </a:p>
        </c:rich>
      </c:tx>
      <c:layout/>
      <c:overlay val="0"/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57150">
              <a:solidFill>
                <a:schemeClr val="tx1"/>
              </a:solidFill>
            </a:ln>
          </c:spPr>
          <c:marker>
            <c:symbol val="none"/>
          </c:marker>
          <c:cat>
            <c:strRef>
              <c:f>Sheet1!$A$2:$A$9</c:f>
              <c:strCache>
                <c:ptCount val="8"/>
                <c:pt idx="0">
                  <c:v>06</c:v>
                </c:pt>
                <c:pt idx="1">
                  <c:v>07</c:v>
                </c:pt>
                <c:pt idx="2">
                  <c:v>08</c:v>
                </c:pt>
                <c:pt idx="3">
                  <c:v>09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13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54</c:v>
                </c:pt>
                <c:pt idx="1">
                  <c:v>54</c:v>
                </c:pt>
                <c:pt idx="2">
                  <c:v>49</c:v>
                </c:pt>
                <c:pt idx="3">
                  <c:v>52</c:v>
                </c:pt>
                <c:pt idx="4">
                  <c:v>50</c:v>
                </c:pt>
                <c:pt idx="5">
                  <c:v>50</c:v>
                </c:pt>
                <c:pt idx="6">
                  <c:v>48</c:v>
                </c:pt>
                <c:pt idx="7">
                  <c:v>47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7211776"/>
        <c:axId val="127275392"/>
      </c:lineChart>
      <c:catAx>
        <c:axId val="127211776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crossAx val="127275392"/>
        <c:crosses val="autoZero"/>
        <c:auto val="1"/>
        <c:lblAlgn val="ctr"/>
        <c:lblOffset val="100"/>
        <c:noMultiLvlLbl val="0"/>
      </c:catAx>
      <c:valAx>
        <c:axId val="127275392"/>
        <c:scaling>
          <c:orientation val="minMax"/>
        </c:scaling>
        <c:delete val="0"/>
        <c:axPos val="l"/>
        <c:majorGridlines>
          <c:spPr>
            <a:ln w="15875"/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127211776"/>
        <c:crosses val="autoZero"/>
        <c:crossBetween val="midCat"/>
      </c:valAx>
      <c:spPr>
        <a:ln w="34925">
          <a:solidFill>
            <a:schemeClr val="tx1">
              <a:alpha val="0"/>
            </a:schemeClr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sz="1800" u="sng" dirty="0" smtClean="0"/>
              <a:t>Percentage of Cars</a:t>
            </a:r>
            <a:r>
              <a:rPr lang="en-GB" sz="1800" u="sng" baseline="0" dirty="0" smtClean="0"/>
              <a:t> travelling at over  70 mph</a:t>
            </a:r>
            <a:endParaRPr lang="en-GB" sz="1800" u="sng" dirty="0"/>
          </a:p>
        </c:rich>
      </c:tx>
      <c:layout/>
      <c:overlay val="0"/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57150">
              <a:solidFill>
                <a:schemeClr val="tx1"/>
              </a:solidFill>
            </a:ln>
          </c:spPr>
          <c:marker>
            <c:symbol val="none"/>
          </c:marker>
          <c:cat>
            <c:strRef>
              <c:f>Sheet1!$A$2:$A$9</c:f>
              <c:strCache>
                <c:ptCount val="8"/>
                <c:pt idx="0">
                  <c:v>06</c:v>
                </c:pt>
                <c:pt idx="1">
                  <c:v>07</c:v>
                </c:pt>
                <c:pt idx="2">
                  <c:v>08</c:v>
                </c:pt>
                <c:pt idx="3">
                  <c:v>09</c:v>
                </c:pt>
                <c:pt idx="4">
                  <c:v>10</c:v>
                </c:pt>
                <c:pt idx="5">
                  <c:v>11</c:v>
                </c:pt>
                <c:pt idx="6">
                  <c:v>12</c:v>
                </c:pt>
                <c:pt idx="7">
                  <c:v>13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54</c:v>
                </c:pt>
                <c:pt idx="1">
                  <c:v>54</c:v>
                </c:pt>
                <c:pt idx="2">
                  <c:v>49</c:v>
                </c:pt>
                <c:pt idx="3">
                  <c:v>52</c:v>
                </c:pt>
                <c:pt idx="4">
                  <c:v>50</c:v>
                </c:pt>
                <c:pt idx="5">
                  <c:v>50</c:v>
                </c:pt>
                <c:pt idx="6">
                  <c:v>48</c:v>
                </c:pt>
                <c:pt idx="7">
                  <c:v>47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7473920"/>
        <c:axId val="127484288"/>
      </c:lineChart>
      <c:catAx>
        <c:axId val="127473920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crossAx val="127484288"/>
        <c:crosses val="autoZero"/>
        <c:auto val="1"/>
        <c:lblAlgn val="ctr"/>
        <c:lblOffset val="100"/>
        <c:noMultiLvlLbl val="0"/>
      </c:catAx>
      <c:valAx>
        <c:axId val="127484288"/>
        <c:scaling>
          <c:orientation val="minMax"/>
        </c:scaling>
        <c:delete val="0"/>
        <c:axPos val="l"/>
        <c:majorGridlines>
          <c:spPr>
            <a:ln w="15875"/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127473920"/>
        <c:crosses val="autoZero"/>
        <c:crossBetween val="midCat"/>
      </c:valAx>
      <c:spPr>
        <a:ln w="34925">
          <a:solidFill>
            <a:schemeClr val="tx1">
              <a:alpha val="0"/>
            </a:schemeClr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sz="1800" b="1" u="sng" dirty="0"/>
              <a:t>Casualties killed in reported accidents by road user type </a:t>
            </a:r>
            <a:endParaRPr lang="en-US" sz="1800" b="1" u="sng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FFFFCC"/>
              </a:solidFill>
              <a:ln w="28575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</a:ln>
            </c:spPr>
          </c:dPt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23</c:v>
                </c:pt>
                <c:pt idx="1">
                  <c:v>46</c:v>
                </c:pt>
                <c:pt idx="2">
                  <c:v>6</c:v>
                </c:pt>
                <c:pt idx="3">
                  <c:v>19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solidFill>
        <a:schemeClr val="tx1">
          <a:alpha val="0"/>
        </a:schemeClr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3F4CC-FE59-45BC-9819-B801B0D63036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6537D1-0CAC-4CB4-9D39-0BEFC55BAD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52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12%,</a:t>
            </a:r>
            <a:r>
              <a:rPr lang="en-GB" baseline="0" dirty="0" smtClean="0"/>
              <a:t>   46%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537D1-0CAC-4CB4-9D39-0BEFC55BAD6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0934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Half of  3201 = 1600.5  so yes</a:t>
            </a:r>
            <a:r>
              <a:rPr lang="en-GB" baseline="0" dirty="0" smtClean="0"/>
              <a:t> it is true.     46% decrease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537D1-0CAC-4CB4-9D39-0BEFC55BAD6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8297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2 x 1713 = 3426 this is probably a rough figure.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537D1-0CAC-4CB4-9D39-0BEFC55BAD6D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2524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Roughly  48%,  22%,  20%,  5%,  5%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537D1-0CAC-4CB4-9D39-0BEFC55BAD6D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838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2612 cars,  28,208 cars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537D1-0CAC-4CB4-9D39-0BEFC55BAD6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056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It shows</a:t>
            </a:r>
            <a:r>
              <a:rPr lang="en-GB" baseline="0" dirty="0" smtClean="0"/>
              <a:t> that the percentage of cars breaking the speed limit on motorways has fallen during the seven year period from 54% to 47%. Plot a three year moving average graph to show the trend better.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537D1-0CAC-4CB4-9D39-0BEFC55BAD6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37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183,551 cars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537D1-0CAC-4CB4-9D39-0BEFC55BAD6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748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True,  true,  false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537D1-0CAC-4CB4-9D39-0BEFC55BAD6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299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Total</a:t>
            </a:r>
            <a:r>
              <a:rPr lang="en-GB" baseline="0" dirty="0" smtClean="0"/>
              <a:t>  195,723      1%,  12%  and  87%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537D1-0CAC-4CB4-9D39-0BEFC55BAD6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2256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68% decrease,</a:t>
            </a:r>
            <a:r>
              <a:rPr lang="en-GB" baseline="0" dirty="0" smtClean="0"/>
              <a:t>  1754/365 = 4.805… which rounds off to about 5 people per day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537D1-0CAC-4CB4-9D39-0BEFC55BAD6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773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It shows the number of road deaths each year between 2005 and 2013. It also compares all years with the average for the years 2005 to 2009.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537D1-0CAC-4CB4-9D39-0BEFC55BAD6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2708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147079/5  =  2816 deaths</a:t>
            </a:r>
            <a:r>
              <a:rPr lang="en-GB" baseline="0" dirty="0" smtClean="0"/>
              <a:t> per year,      7218/4 = 1805 deaths per year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537D1-0CAC-4CB4-9D39-0BEFC55BAD6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746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3C8D0-8167-494E-AAC8-A6A87AE1E1E0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E5E3B-D0C8-4E56-BDB5-7C91FD1F5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503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3C8D0-8167-494E-AAC8-A6A87AE1E1E0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E5E3B-D0C8-4E56-BDB5-7C91FD1F5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234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3C8D0-8167-494E-AAC8-A6A87AE1E1E0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E5E3B-D0C8-4E56-BDB5-7C91FD1F5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692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3C8D0-8167-494E-AAC8-A6A87AE1E1E0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E5E3B-D0C8-4E56-BDB5-7C91FD1F5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022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3C8D0-8167-494E-AAC8-A6A87AE1E1E0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E5E3B-D0C8-4E56-BDB5-7C91FD1F5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106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3C8D0-8167-494E-AAC8-A6A87AE1E1E0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E5E3B-D0C8-4E56-BDB5-7C91FD1F5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35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3C8D0-8167-494E-AAC8-A6A87AE1E1E0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E5E3B-D0C8-4E56-BDB5-7C91FD1F5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692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3C8D0-8167-494E-AAC8-A6A87AE1E1E0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E5E3B-D0C8-4E56-BDB5-7C91FD1F5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361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3C8D0-8167-494E-AAC8-A6A87AE1E1E0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E5E3B-D0C8-4E56-BDB5-7C91FD1F5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8085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3C8D0-8167-494E-AAC8-A6A87AE1E1E0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E5E3B-D0C8-4E56-BDB5-7C91FD1F5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523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3C8D0-8167-494E-AAC8-A6A87AE1E1E0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E5E3B-D0C8-4E56-BDB5-7C91FD1F5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996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3C8D0-8167-494E-AAC8-A6A87AE1E1E0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E5E3B-D0C8-4E56-BDB5-7C91FD1F5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131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1231" y="89337"/>
            <a:ext cx="389241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0" b="1" dirty="0" smtClean="0">
                <a:solidFill>
                  <a:srgbClr val="FF0000"/>
                </a:solidFill>
              </a:rPr>
              <a:t>DRIVING</a:t>
            </a:r>
            <a:endParaRPr lang="en-GB" sz="8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2475" y="4244895"/>
            <a:ext cx="74499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 smtClean="0"/>
              <a:t>How can we use data to see how safe our roads are ?</a:t>
            </a:r>
          </a:p>
          <a:p>
            <a:pPr algn="ctr"/>
            <a:endParaRPr lang="en-GB" sz="2400" b="1" dirty="0"/>
          </a:p>
          <a:p>
            <a:pPr algn="ctr"/>
            <a:r>
              <a:rPr lang="en-GB" sz="2400" b="1" dirty="0" smtClean="0"/>
              <a:t>Does looking at driving data help change drivers’ habits ?</a:t>
            </a:r>
            <a:endParaRPr lang="en-GB" sz="24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963" y="1607712"/>
            <a:ext cx="3668948" cy="2181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75229" y="6165304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© COPYRIGHT SKILLSHEETS </a:t>
            </a:r>
            <a:r>
              <a:rPr lang="en-GB" b="1" dirty="0" smtClean="0">
                <a:solidFill>
                  <a:srgbClr val="FF0000"/>
                </a:solidFill>
              </a:rPr>
              <a:t>2016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479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3302982"/>
            <a:ext cx="74168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GB" dirty="0" smtClean="0"/>
              <a:t>What was the </a:t>
            </a:r>
            <a:r>
              <a:rPr lang="en-GB" b="1" dirty="0" smtClean="0"/>
              <a:t>average</a:t>
            </a:r>
            <a:r>
              <a:rPr lang="en-GB" dirty="0" smtClean="0"/>
              <a:t> number of deaths in the years  2005-09 ?</a:t>
            </a:r>
          </a:p>
          <a:p>
            <a:pPr>
              <a:lnSpc>
                <a:spcPct val="200000"/>
              </a:lnSpc>
            </a:pPr>
            <a:endParaRPr lang="en-GB" dirty="0"/>
          </a:p>
          <a:p>
            <a:pPr>
              <a:lnSpc>
                <a:spcPct val="200000"/>
              </a:lnSpc>
            </a:pPr>
            <a:endParaRPr lang="en-GB" dirty="0" smtClean="0"/>
          </a:p>
          <a:p>
            <a:pPr>
              <a:lnSpc>
                <a:spcPct val="200000"/>
              </a:lnSpc>
            </a:pPr>
            <a:r>
              <a:rPr lang="en-GB" dirty="0"/>
              <a:t>What was the </a:t>
            </a:r>
            <a:r>
              <a:rPr lang="en-GB" b="1" dirty="0"/>
              <a:t>average</a:t>
            </a:r>
            <a:r>
              <a:rPr lang="en-GB" dirty="0"/>
              <a:t> number of deaths in the years  </a:t>
            </a:r>
            <a:r>
              <a:rPr lang="en-GB" dirty="0" smtClean="0"/>
              <a:t>2010-13 </a:t>
            </a:r>
            <a:r>
              <a:rPr lang="en-GB" dirty="0"/>
              <a:t>?</a:t>
            </a:r>
          </a:p>
          <a:p>
            <a:pPr>
              <a:lnSpc>
                <a:spcPct val="200000"/>
              </a:lnSpc>
            </a:pPr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064" y="229369"/>
            <a:ext cx="4533900" cy="2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95536" y="404664"/>
            <a:ext cx="2880320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b="1" u="sng" dirty="0" smtClean="0"/>
              <a:t>Road Deaths in the UK</a:t>
            </a:r>
            <a:endParaRPr lang="en-GB" sz="2000" dirty="0"/>
          </a:p>
        </p:txBody>
      </p:sp>
      <p:pic>
        <p:nvPicPr>
          <p:cNvPr id="9" name="Picture 3" descr="C:\Users\L.Henry\AppData\Local\Microsoft\Windows\Temporary Internet Files\Content.IE5\PGDI7DSL\MC900189390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644" y="1340768"/>
            <a:ext cx="1722148" cy="1080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0" y="3158966"/>
            <a:ext cx="91440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690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064" y="116632"/>
            <a:ext cx="4533900" cy="2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51520" y="3302982"/>
            <a:ext cx="87849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GB" b="1" i="1" dirty="0" smtClean="0">
                <a:solidFill>
                  <a:schemeClr val="accent1"/>
                </a:solidFill>
              </a:rPr>
              <a:t>‘The number of road deaths nearly halved from 2005 to 2013’   </a:t>
            </a:r>
            <a:r>
              <a:rPr lang="en-GB" b="1" dirty="0" smtClean="0"/>
              <a:t>TRUE</a:t>
            </a:r>
            <a:r>
              <a:rPr lang="en-GB" dirty="0" smtClean="0"/>
              <a:t> or </a:t>
            </a:r>
            <a:r>
              <a:rPr lang="en-GB" b="1" dirty="0" smtClean="0"/>
              <a:t>FALSE</a:t>
            </a:r>
            <a:r>
              <a:rPr lang="en-GB" dirty="0" smtClean="0"/>
              <a:t> ?</a:t>
            </a:r>
          </a:p>
          <a:p>
            <a:pPr>
              <a:lnSpc>
                <a:spcPct val="200000"/>
              </a:lnSpc>
            </a:pPr>
            <a:endParaRPr lang="en-GB" dirty="0"/>
          </a:p>
          <a:p>
            <a:pPr>
              <a:lnSpc>
                <a:spcPct val="200000"/>
              </a:lnSpc>
            </a:pPr>
            <a:endParaRPr lang="en-GB" dirty="0" smtClean="0"/>
          </a:p>
          <a:p>
            <a:pPr>
              <a:lnSpc>
                <a:spcPct val="200000"/>
              </a:lnSpc>
            </a:pPr>
            <a:r>
              <a:rPr lang="en-GB" dirty="0" smtClean="0"/>
              <a:t>Work out the </a:t>
            </a:r>
            <a:r>
              <a:rPr lang="en-GB" b="1" dirty="0" smtClean="0">
                <a:solidFill>
                  <a:srgbClr val="FF0000"/>
                </a:solidFill>
              </a:rPr>
              <a:t>percentage decrease </a:t>
            </a:r>
            <a:r>
              <a:rPr lang="en-GB" dirty="0" smtClean="0"/>
              <a:t>in the number of road deaths between 2005 and 2013 ?</a:t>
            </a:r>
            <a:endParaRPr lang="en-GB" dirty="0"/>
          </a:p>
          <a:p>
            <a:pPr>
              <a:lnSpc>
                <a:spcPct val="200000"/>
              </a:lnSpc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95536" y="404664"/>
            <a:ext cx="2880320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b="1" u="sng" dirty="0" smtClean="0"/>
              <a:t>Road Deaths in the UK</a:t>
            </a:r>
            <a:endParaRPr lang="en-GB" sz="2000" dirty="0"/>
          </a:p>
        </p:txBody>
      </p:sp>
      <p:pic>
        <p:nvPicPr>
          <p:cNvPr id="5" name="Picture 3" descr="C:\Users\L.Henry\AppData\Local\Microsoft\Windows\Temporary Internet Files\Content.IE5\PGDI7DSL\MC900189390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644" y="1340768"/>
            <a:ext cx="1722148" cy="1080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3158966"/>
            <a:ext cx="91440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474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ular Callout 2"/>
          <p:cNvSpPr/>
          <p:nvPr/>
        </p:nvSpPr>
        <p:spPr>
          <a:xfrm>
            <a:off x="2555776" y="404664"/>
            <a:ext cx="4752528" cy="1944216"/>
          </a:xfrm>
          <a:prstGeom prst="wedgeRoundRectCallout">
            <a:avLst>
              <a:gd name="adj1" fmla="val -61938"/>
              <a:gd name="adj2" fmla="val 86016"/>
              <a:gd name="adj3" fmla="val 16667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2790056" y="188640"/>
            <a:ext cx="430222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  <a:p>
            <a:pPr algn="ctr">
              <a:lnSpc>
                <a:spcPct val="150000"/>
              </a:lnSpc>
            </a:pPr>
            <a:r>
              <a:rPr lang="en-GB" b="1" dirty="0">
                <a:solidFill>
                  <a:srgbClr val="0070C0"/>
                </a:solidFill>
                <a:latin typeface="Comic Sans MS" panose="030F0702030302020204" pitchFamily="66" charset="0"/>
              </a:rPr>
              <a:t>In 2013, 1,713 people were killed in road accidents reported to the police, the lowest number on record, and half as many as in 2000.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060848"/>
            <a:ext cx="907916" cy="12976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97566" y="3779748"/>
            <a:ext cx="5519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How many people were killed in road accidents in  2000 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4436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542645719"/>
              </p:ext>
            </p:extLst>
          </p:nvPr>
        </p:nvGraphicFramePr>
        <p:xfrm>
          <a:off x="107504" y="332656"/>
          <a:ext cx="4176464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58245" y="3174858"/>
            <a:ext cx="15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Car occupants</a:t>
            </a:r>
            <a:endParaRPr lang="en-GB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262141" y="2060848"/>
            <a:ext cx="11728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/>
              <a:t>Pedestrians</a:t>
            </a:r>
            <a:endParaRPr lang="en-GB" sz="1600" b="1" dirty="0"/>
          </a:p>
        </p:txBody>
      </p:sp>
      <p:sp>
        <p:nvSpPr>
          <p:cNvPr id="5" name="TextBox 4"/>
          <p:cNvSpPr txBox="1"/>
          <p:nvPr/>
        </p:nvSpPr>
        <p:spPr>
          <a:xfrm rot="1464555">
            <a:off x="790049" y="2111880"/>
            <a:ext cx="1324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/>
              <a:t>Motorcyclists</a:t>
            </a:r>
            <a:endParaRPr lang="en-GB" sz="1600" b="1" dirty="0"/>
          </a:p>
        </p:txBody>
      </p:sp>
      <p:sp>
        <p:nvSpPr>
          <p:cNvPr id="6" name="TextBox 5"/>
          <p:cNvSpPr txBox="1"/>
          <p:nvPr/>
        </p:nvSpPr>
        <p:spPr>
          <a:xfrm rot="20896110">
            <a:off x="709563" y="2723958"/>
            <a:ext cx="8065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/>
              <a:t>Cyclists</a:t>
            </a:r>
            <a:endParaRPr lang="en-GB" sz="1600" b="1" dirty="0"/>
          </a:p>
        </p:txBody>
      </p:sp>
      <p:sp>
        <p:nvSpPr>
          <p:cNvPr id="7" name="TextBox 6"/>
          <p:cNvSpPr txBox="1"/>
          <p:nvPr/>
        </p:nvSpPr>
        <p:spPr>
          <a:xfrm rot="4683863">
            <a:off x="1685243" y="1523131"/>
            <a:ext cx="6815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/>
              <a:t>Other</a:t>
            </a:r>
            <a:endParaRPr lang="en-GB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027895" y="404664"/>
            <a:ext cx="3792577" cy="58015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Estimate </a:t>
            </a:r>
            <a:r>
              <a:rPr lang="en-GB" dirty="0" smtClean="0"/>
              <a:t>the percentages of casualties</a:t>
            </a:r>
          </a:p>
          <a:p>
            <a:r>
              <a:rPr lang="en-GB" dirty="0" smtClean="0"/>
              <a:t>in each group.</a:t>
            </a:r>
          </a:p>
          <a:p>
            <a:endParaRPr lang="en-GB" dirty="0" smtClean="0"/>
          </a:p>
          <a:p>
            <a:endParaRPr lang="en-GB" dirty="0"/>
          </a:p>
          <a:p>
            <a:pPr>
              <a:spcBef>
                <a:spcPts val="600"/>
              </a:spcBef>
            </a:pPr>
            <a:r>
              <a:rPr lang="en-GB" b="1" dirty="0" smtClean="0"/>
              <a:t>Car occupants</a:t>
            </a:r>
          </a:p>
          <a:p>
            <a:pPr>
              <a:spcBef>
                <a:spcPts val="600"/>
              </a:spcBef>
            </a:pPr>
            <a:endParaRPr lang="en-GB" b="1" dirty="0"/>
          </a:p>
          <a:p>
            <a:pPr>
              <a:spcBef>
                <a:spcPts val="600"/>
              </a:spcBef>
            </a:pPr>
            <a:endParaRPr lang="en-GB" b="1" dirty="0" smtClean="0"/>
          </a:p>
          <a:p>
            <a:pPr>
              <a:spcBef>
                <a:spcPts val="600"/>
              </a:spcBef>
            </a:pPr>
            <a:r>
              <a:rPr lang="en-GB" b="1" dirty="0" smtClean="0"/>
              <a:t>Pedestrians</a:t>
            </a:r>
          </a:p>
          <a:p>
            <a:pPr>
              <a:spcBef>
                <a:spcPts val="600"/>
              </a:spcBef>
            </a:pPr>
            <a:endParaRPr lang="en-GB" b="1" dirty="0" smtClean="0"/>
          </a:p>
          <a:p>
            <a:pPr>
              <a:spcBef>
                <a:spcPts val="600"/>
              </a:spcBef>
            </a:pPr>
            <a:endParaRPr lang="en-GB" b="1" dirty="0"/>
          </a:p>
          <a:p>
            <a:pPr>
              <a:spcBef>
                <a:spcPts val="600"/>
              </a:spcBef>
            </a:pPr>
            <a:r>
              <a:rPr lang="en-GB" b="1" dirty="0" smtClean="0"/>
              <a:t>Motorcyclists</a:t>
            </a:r>
          </a:p>
          <a:p>
            <a:pPr>
              <a:spcBef>
                <a:spcPts val="600"/>
              </a:spcBef>
            </a:pPr>
            <a:endParaRPr lang="en-GB" b="1" dirty="0"/>
          </a:p>
          <a:p>
            <a:pPr>
              <a:spcBef>
                <a:spcPts val="600"/>
              </a:spcBef>
            </a:pPr>
            <a:endParaRPr lang="en-GB" b="1" dirty="0" smtClean="0"/>
          </a:p>
          <a:p>
            <a:pPr>
              <a:spcBef>
                <a:spcPts val="600"/>
              </a:spcBef>
            </a:pPr>
            <a:r>
              <a:rPr lang="en-GB" b="1" dirty="0" smtClean="0"/>
              <a:t>Cyclists</a:t>
            </a:r>
          </a:p>
          <a:p>
            <a:pPr>
              <a:spcBef>
                <a:spcPts val="600"/>
              </a:spcBef>
            </a:pPr>
            <a:endParaRPr lang="en-GB" dirty="0"/>
          </a:p>
          <a:p>
            <a:pPr>
              <a:spcBef>
                <a:spcPts val="600"/>
              </a:spcBef>
            </a:pPr>
            <a:endParaRPr lang="en-GB" dirty="0" smtClean="0"/>
          </a:p>
          <a:p>
            <a:pPr>
              <a:spcBef>
                <a:spcPts val="600"/>
              </a:spcBef>
            </a:pPr>
            <a:r>
              <a:rPr lang="en-GB" b="1" dirty="0" smtClean="0"/>
              <a:t>Other</a:t>
            </a:r>
            <a:endParaRPr lang="en-GB" b="1" dirty="0"/>
          </a:p>
        </p:txBody>
      </p:sp>
      <p:sp>
        <p:nvSpPr>
          <p:cNvPr id="9" name="Rectangle 8"/>
          <p:cNvSpPr/>
          <p:nvPr/>
        </p:nvSpPr>
        <p:spPr>
          <a:xfrm>
            <a:off x="6904550" y="1421346"/>
            <a:ext cx="984032" cy="639502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6904550" y="2473887"/>
            <a:ext cx="984032" cy="639502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904550" y="3526428"/>
            <a:ext cx="984032" cy="639502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6904550" y="4578969"/>
            <a:ext cx="984032" cy="639502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6904550" y="5631509"/>
            <a:ext cx="984032" cy="639502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78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476672"/>
            <a:ext cx="3096344" cy="29523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026582"/>
              </p:ext>
            </p:extLst>
          </p:nvPr>
        </p:nvGraphicFramePr>
        <p:xfrm>
          <a:off x="467544" y="404664"/>
          <a:ext cx="3096344" cy="294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1296144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Speed in 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miles per hour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Percentage 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of cars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Below  20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20  to  29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49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30 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  to  34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35  to  39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40  to  44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45  to  49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31567" y="2104946"/>
            <a:ext cx="2772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 smtClean="0"/>
              <a:t>Work out the number that is missing from the table.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301208"/>
            <a:ext cx="1064625" cy="124575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31567" y="432830"/>
            <a:ext cx="4112841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 smtClean="0"/>
              <a:t>A survey was done to measure the </a:t>
            </a:r>
            <a:r>
              <a:rPr lang="en-GB" b="1" dirty="0" smtClean="0"/>
              <a:t>speed</a:t>
            </a:r>
            <a:r>
              <a:rPr lang="en-GB" dirty="0" smtClean="0"/>
              <a:t> of cars on roads where the speed limit was  </a:t>
            </a:r>
            <a:r>
              <a:rPr lang="en-GB" b="1" dirty="0" smtClean="0"/>
              <a:t>30 miles per hour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4365104"/>
            <a:ext cx="799569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b="1" dirty="0" smtClean="0"/>
              <a:t>What percentage </a:t>
            </a:r>
            <a:r>
              <a:rPr lang="en-GB" dirty="0" smtClean="0"/>
              <a:t>of the cars were travelling at or above the speed limit 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740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476672"/>
            <a:ext cx="3096344" cy="29523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064796"/>
              </p:ext>
            </p:extLst>
          </p:nvPr>
        </p:nvGraphicFramePr>
        <p:xfrm>
          <a:off x="467544" y="404664"/>
          <a:ext cx="3096344" cy="294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1296144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Speed in 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miles per hour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Percentage 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of cars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Below  20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20   to   29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49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30 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   to   34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35   to   39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40   to   44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45   to   49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39952" y="1900559"/>
            <a:ext cx="38164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b="1" dirty="0" smtClean="0"/>
              <a:t>How many </a:t>
            </a:r>
            <a:r>
              <a:rPr lang="en-GB" dirty="0" smtClean="0"/>
              <a:t>of the cars were driving at speeds less than  </a:t>
            </a:r>
            <a:r>
              <a:rPr lang="en-GB" b="1" dirty="0" smtClean="0"/>
              <a:t>20 miles per hour </a:t>
            </a:r>
            <a:r>
              <a:rPr lang="en-GB" dirty="0" smtClean="0"/>
              <a:t>?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517232"/>
            <a:ext cx="880010" cy="10297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31567" y="432830"/>
            <a:ext cx="4616897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b="1" dirty="0" smtClean="0"/>
              <a:t>52,237</a:t>
            </a:r>
            <a:r>
              <a:rPr lang="en-GB" dirty="0" smtClean="0"/>
              <a:t> cars were included in the</a:t>
            </a:r>
          </a:p>
          <a:p>
            <a:pPr>
              <a:lnSpc>
                <a:spcPct val="150000"/>
              </a:lnSpc>
            </a:pPr>
            <a:r>
              <a:rPr lang="en-GB" b="1" dirty="0" smtClean="0"/>
              <a:t>30 mph </a:t>
            </a:r>
            <a:r>
              <a:rPr lang="en-GB" dirty="0" smtClean="0"/>
              <a:t>speed zone survey.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933056"/>
            <a:ext cx="799569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b="1" dirty="0"/>
              <a:t>How many </a:t>
            </a:r>
            <a:r>
              <a:rPr lang="en-GB" dirty="0"/>
              <a:t>of the cars were driving </a:t>
            </a:r>
            <a:r>
              <a:rPr lang="en-GB" b="1" dirty="0" smtClean="0"/>
              <a:t>below</a:t>
            </a:r>
            <a:r>
              <a:rPr lang="en-GB" dirty="0" smtClean="0"/>
              <a:t> the speed limit 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0937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19780805"/>
              </p:ext>
            </p:extLst>
          </p:nvPr>
        </p:nvGraphicFramePr>
        <p:xfrm>
          <a:off x="827584" y="260648"/>
          <a:ext cx="5544616" cy="3040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9552" y="3567260"/>
            <a:ext cx="64807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 smtClean="0"/>
              <a:t>This graph was drawn to show the results of surveys done between 2006 and 2013 to find out how fast cars drive on motorways.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r>
              <a:rPr lang="en-GB" dirty="0" smtClean="0"/>
              <a:t>Describe what the graph shows.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6923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963524449"/>
              </p:ext>
            </p:extLst>
          </p:nvPr>
        </p:nvGraphicFramePr>
        <p:xfrm>
          <a:off x="827584" y="260648"/>
          <a:ext cx="5544616" cy="3040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3528" y="3571513"/>
            <a:ext cx="860444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 smtClean="0"/>
              <a:t>The speeds of  </a:t>
            </a:r>
            <a:r>
              <a:rPr lang="en-GB" b="1" dirty="0" smtClean="0"/>
              <a:t>390,534</a:t>
            </a:r>
            <a:r>
              <a:rPr lang="en-GB" dirty="0" smtClean="0"/>
              <a:t> cars were recorded in the 2013 survey.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r>
              <a:rPr lang="en-GB" dirty="0" smtClean="0"/>
              <a:t>How many cars were travelling at speeds over  </a:t>
            </a:r>
            <a:r>
              <a:rPr lang="en-GB" b="1" dirty="0" smtClean="0"/>
              <a:t>70 miles per hour </a:t>
            </a:r>
            <a:r>
              <a:rPr lang="en-GB" dirty="0" smtClean="0"/>
              <a:t>in the 2103 survey 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7463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51520" y="476672"/>
            <a:ext cx="4176464" cy="504056"/>
          </a:xfrm>
          <a:prstGeom prst="round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5868144" y="332656"/>
            <a:ext cx="2736304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b="1" u="sng" dirty="0" smtClean="0"/>
              <a:t>Deaths in Road Accidents by Gender</a:t>
            </a:r>
            <a:endParaRPr lang="en-GB" b="1" u="sng" dirty="0"/>
          </a:p>
        </p:txBody>
      </p:sp>
      <p:sp>
        <p:nvSpPr>
          <p:cNvPr id="4" name="Oval 3"/>
          <p:cNvSpPr/>
          <p:nvPr/>
        </p:nvSpPr>
        <p:spPr>
          <a:xfrm>
            <a:off x="5883665" y="1628800"/>
            <a:ext cx="2745788" cy="2745788"/>
          </a:xfrm>
          <a:prstGeom prst="ellipse">
            <a:avLst/>
          </a:prstGeom>
          <a:solidFill>
            <a:srgbClr val="FF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ie 4"/>
          <p:cNvSpPr/>
          <p:nvPr/>
        </p:nvSpPr>
        <p:spPr>
          <a:xfrm>
            <a:off x="5883665" y="1628800"/>
            <a:ext cx="2745788" cy="2745788"/>
          </a:xfrm>
          <a:prstGeom prst="pi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80312" y="2411596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FEMALE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498213" y="3356992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MALE</a:t>
            </a:r>
            <a:endParaRPr lang="en-GB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476672"/>
            <a:ext cx="5112568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 smtClean="0"/>
              <a:t>Are these statements  </a:t>
            </a:r>
            <a:r>
              <a:rPr lang="en-GB" b="1" dirty="0" smtClean="0">
                <a:solidFill>
                  <a:srgbClr val="FF0000"/>
                </a:solidFill>
              </a:rPr>
              <a:t>TRUE</a:t>
            </a:r>
            <a:r>
              <a:rPr lang="en-GB" dirty="0" smtClean="0"/>
              <a:t>  or  </a:t>
            </a:r>
            <a:r>
              <a:rPr lang="en-GB" b="1" dirty="0" smtClean="0">
                <a:solidFill>
                  <a:srgbClr val="0070C0"/>
                </a:solidFill>
              </a:rPr>
              <a:t>FALSE</a:t>
            </a:r>
            <a:r>
              <a:rPr lang="en-GB" dirty="0" smtClean="0"/>
              <a:t> ?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r>
              <a:rPr lang="en-GB" dirty="0" smtClean="0"/>
              <a:t>About a </a:t>
            </a:r>
            <a:r>
              <a:rPr lang="en-GB" b="1" dirty="0" smtClean="0"/>
              <a:t>quarter </a:t>
            </a:r>
            <a:r>
              <a:rPr lang="en-GB" dirty="0" smtClean="0"/>
              <a:t>of people who die in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road accidents are female.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 smtClean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r>
              <a:rPr lang="en-GB" dirty="0" smtClean="0"/>
              <a:t>A person who dies in a road accident is </a:t>
            </a:r>
            <a:r>
              <a:rPr lang="en-GB" b="1" dirty="0" smtClean="0"/>
              <a:t>three times </a:t>
            </a:r>
            <a:r>
              <a:rPr lang="en-GB" dirty="0" smtClean="0"/>
              <a:t>as likely to be male than female.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 smtClean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r>
              <a:rPr lang="en-GB" b="1" dirty="0" smtClean="0"/>
              <a:t>75% </a:t>
            </a:r>
            <a:r>
              <a:rPr lang="en-GB" dirty="0" smtClean="0"/>
              <a:t>of males will die in road accidents.</a:t>
            </a:r>
          </a:p>
        </p:txBody>
      </p:sp>
    </p:spTree>
    <p:extLst>
      <p:ext uri="{BB962C8B-B14F-4D97-AF65-F5344CB8AC3E}">
        <p14:creationId xmlns:p14="http://schemas.microsoft.com/office/powerpoint/2010/main" val="1874436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95536" y="548680"/>
            <a:ext cx="5256584" cy="2376264"/>
          </a:xfrm>
          <a:prstGeom prst="roundRect">
            <a:avLst>
              <a:gd name="adj" fmla="val 7322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39552" y="529324"/>
            <a:ext cx="47525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200000"/>
              </a:lnSpc>
            </a:pPr>
            <a:r>
              <a:rPr lang="en-GB" b="1" u="sng" dirty="0">
                <a:solidFill>
                  <a:srgbClr val="FF0000"/>
                </a:solidFill>
              </a:rPr>
              <a:t>Reported Road </a:t>
            </a:r>
            <a:r>
              <a:rPr lang="en-GB" b="1" u="sng" dirty="0" smtClean="0">
                <a:solidFill>
                  <a:srgbClr val="FF0000"/>
                </a:solidFill>
              </a:rPr>
              <a:t>Casualties in </a:t>
            </a:r>
            <a:r>
              <a:rPr lang="en-GB" b="1" u="sng" dirty="0">
                <a:solidFill>
                  <a:srgbClr val="FF0000"/>
                </a:solidFill>
              </a:rPr>
              <a:t>Great Britain, 2012</a:t>
            </a:r>
            <a:br>
              <a:rPr lang="en-GB" b="1" u="sng" dirty="0">
                <a:solidFill>
                  <a:srgbClr val="FF0000"/>
                </a:solidFill>
              </a:rPr>
            </a:br>
            <a:r>
              <a:rPr lang="en-GB" dirty="0"/>
              <a:t>Killed </a:t>
            </a:r>
            <a:r>
              <a:rPr lang="en-GB" dirty="0" smtClean="0"/>
              <a:t>        </a:t>
            </a:r>
            <a:r>
              <a:rPr lang="en-GB" b="1" dirty="0" smtClean="0"/>
              <a:t>1,754</a:t>
            </a:r>
            <a:r>
              <a:rPr lang="en-GB" b="1" dirty="0"/>
              <a:t/>
            </a:r>
            <a:br>
              <a:rPr lang="en-GB" b="1" dirty="0"/>
            </a:br>
            <a:r>
              <a:rPr lang="en-GB" dirty="0"/>
              <a:t>Seriously Injured </a:t>
            </a:r>
            <a:r>
              <a:rPr lang="en-GB" dirty="0" smtClean="0"/>
              <a:t>      </a:t>
            </a:r>
            <a:r>
              <a:rPr lang="en-GB" b="1" dirty="0" smtClean="0"/>
              <a:t>23,039</a:t>
            </a:r>
            <a:r>
              <a:rPr lang="en-GB" b="1" dirty="0"/>
              <a:t/>
            </a:r>
            <a:br>
              <a:rPr lang="en-GB" b="1" dirty="0"/>
            </a:br>
            <a:r>
              <a:rPr lang="en-GB" dirty="0"/>
              <a:t>Slightly Injured </a:t>
            </a:r>
            <a:r>
              <a:rPr lang="en-GB" dirty="0" smtClean="0"/>
              <a:t>    </a:t>
            </a:r>
            <a:r>
              <a:rPr lang="en-GB" b="1" dirty="0" smtClean="0"/>
              <a:t>170,930</a:t>
            </a:r>
            <a:r>
              <a:rPr lang="en-GB" b="1" dirty="0"/>
              <a:t/>
            </a:r>
            <a:br>
              <a:rPr lang="en-GB" b="1" dirty="0"/>
            </a:br>
            <a:r>
              <a:rPr lang="en-GB" dirty="0" smtClean="0"/>
              <a:t>               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3501008"/>
            <a:ext cx="568863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 smtClean="0"/>
              <a:t>Work out the </a:t>
            </a:r>
            <a:r>
              <a:rPr lang="en-GB" b="1" dirty="0" smtClean="0"/>
              <a:t>total</a:t>
            </a:r>
            <a:r>
              <a:rPr lang="en-GB" dirty="0" smtClean="0"/>
              <a:t> number of road casualties in 2012.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r>
              <a:rPr lang="en-GB" dirty="0" smtClean="0"/>
              <a:t>What </a:t>
            </a:r>
            <a:r>
              <a:rPr lang="en-GB" b="1" dirty="0" smtClean="0"/>
              <a:t>percentage </a:t>
            </a:r>
            <a:r>
              <a:rPr lang="en-GB" dirty="0" smtClean="0"/>
              <a:t>of the casualties were in each group ?</a:t>
            </a:r>
          </a:p>
        </p:txBody>
      </p:sp>
    </p:spTree>
    <p:extLst>
      <p:ext uri="{BB962C8B-B14F-4D97-AF65-F5344CB8AC3E}">
        <p14:creationId xmlns:p14="http://schemas.microsoft.com/office/powerpoint/2010/main" val="2359690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827584" y="476672"/>
            <a:ext cx="7056784" cy="17281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1187624" y="404664"/>
            <a:ext cx="6480720" cy="1676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number of people killed on our roads has fallen from around </a:t>
            </a:r>
            <a:r>
              <a:rPr lang="en-GB" dirty="0" smtClean="0"/>
              <a:t> </a:t>
            </a:r>
            <a:r>
              <a:rPr lang="en-GB" b="1" dirty="0" smtClean="0"/>
              <a:t>5,500 </a:t>
            </a:r>
            <a:r>
              <a:rPr lang="en-GB" dirty="0"/>
              <a:t>per year in the mid </a:t>
            </a:r>
            <a:r>
              <a:rPr lang="en-GB" dirty="0" smtClean="0"/>
              <a:t> 1980s  to  </a:t>
            </a:r>
            <a:r>
              <a:rPr lang="en-GB" b="1" dirty="0" smtClean="0"/>
              <a:t>1,754</a:t>
            </a:r>
            <a:r>
              <a:rPr lang="en-GB" dirty="0" smtClean="0"/>
              <a:t>   in 2012</a:t>
            </a:r>
            <a:r>
              <a:rPr lang="en-GB" dirty="0"/>
              <a:t>. </a:t>
            </a:r>
            <a:r>
              <a:rPr lang="en-GB" dirty="0" smtClean="0"/>
              <a:t> However</a:t>
            </a:r>
            <a:r>
              <a:rPr lang="en-GB" dirty="0"/>
              <a:t>, this still means that </a:t>
            </a:r>
            <a:r>
              <a:rPr lang="en-GB" dirty="0" smtClean="0"/>
              <a:t> </a:t>
            </a:r>
            <a:r>
              <a:rPr lang="en-GB" b="1" dirty="0" smtClean="0"/>
              <a:t>five </a:t>
            </a:r>
            <a:r>
              <a:rPr lang="en-GB" b="1" dirty="0"/>
              <a:t>people</a:t>
            </a:r>
            <a:r>
              <a:rPr lang="en-GB" dirty="0"/>
              <a:t> </a:t>
            </a:r>
            <a:r>
              <a:rPr lang="en-GB" b="1" dirty="0"/>
              <a:t>die</a:t>
            </a:r>
            <a:r>
              <a:rPr lang="en-GB" dirty="0"/>
              <a:t> </a:t>
            </a:r>
            <a:r>
              <a:rPr lang="en-GB" dirty="0" smtClean="0"/>
              <a:t> on </a:t>
            </a:r>
            <a:r>
              <a:rPr lang="en-GB" dirty="0"/>
              <a:t>Britain's roads every day.</a:t>
            </a:r>
          </a:p>
        </p:txBody>
      </p:sp>
      <p:sp>
        <p:nvSpPr>
          <p:cNvPr id="3" name="Rectangle 2"/>
          <p:cNvSpPr/>
          <p:nvPr/>
        </p:nvSpPr>
        <p:spPr>
          <a:xfrm>
            <a:off x="469745" y="2564904"/>
            <a:ext cx="7200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GB" dirty="0" smtClean="0"/>
              <a:t>Work out the  </a:t>
            </a:r>
            <a:r>
              <a:rPr lang="en-GB" b="1" dirty="0" smtClean="0">
                <a:solidFill>
                  <a:srgbClr val="FF0000"/>
                </a:solidFill>
              </a:rPr>
              <a:t>percentage decrease  </a:t>
            </a:r>
            <a:r>
              <a:rPr lang="en-GB" dirty="0" smtClean="0"/>
              <a:t>in the number of road deaths.</a:t>
            </a:r>
          </a:p>
          <a:p>
            <a:pPr>
              <a:lnSpc>
                <a:spcPct val="200000"/>
              </a:lnSpc>
            </a:pPr>
            <a:endParaRPr lang="en-GB" dirty="0" smtClean="0"/>
          </a:p>
          <a:p>
            <a:pPr>
              <a:lnSpc>
                <a:spcPct val="200000"/>
              </a:lnSpc>
            </a:pPr>
            <a:endParaRPr lang="en-GB" dirty="0"/>
          </a:p>
          <a:p>
            <a:pPr>
              <a:lnSpc>
                <a:spcPct val="200000"/>
              </a:lnSpc>
            </a:pPr>
            <a:endParaRPr lang="en-GB" dirty="0" smtClean="0"/>
          </a:p>
          <a:p>
            <a:pPr>
              <a:lnSpc>
                <a:spcPct val="200000"/>
              </a:lnSpc>
            </a:pPr>
            <a:r>
              <a:rPr lang="en-GB" dirty="0" smtClean="0"/>
              <a:t>How did they work out that </a:t>
            </a:r>
            <a:r>
              <a:rPr lang="en-GB" b="1" dirty="0" smtClean="0">
                <a:solidFill>
                  <a:schemeClr val="accent1"/>
                </a:solidFill>
              </a:rPr>
              <a:t>‘five people die’ </a:t>
            </a:r>
            <a:r>
              <a:rPr lang="en-GB" dirty="0" smtClean="0"/>
              <a:t>on the roads every day 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2474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563888" y="332656"/>
            <a:ext cx="5112568" cy="3168352"/>
          </a:xfrm>
          <a:prstGeom prst="roundRect">
            <a:avLst>
              <a:gd name="adj" fmla="val 10664"/>
            </a:avLst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064" y="572910"/>
            <a:ext cx="4533900" cy="2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5536" y="3646765"/>
            <a:ext cx="4419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GB" dirty="0" smtClean="0"/>
              <a:t>What information does this </a:t>
            </a:r>
            <a:r>
              <a:rPr lang="en-GB" b="1" dirty="0" smtClean="0"/>
              <a:t>bar chart </a:t>
            </a:r>
            <a:r>
              <a:rPr lang="en-GB" dirty="0" smtClean="0"/>
              <a:t>show ?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95536" y="801826"/>
            <a:ext cx="2880320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b="1" u="sng" dirty="0" smtClean="0"/>
              <a:t>Road Deaths in the UK</a:t>
            </a:r>
            <a:endParaRPr lang="en-GB" sz="2000" dirty="0"/>
          </a:p>
        </p:txBody>
      </p:sp>
      <p:pic>
        <p:nvPicPr>
          <p:cNvPr id="1027" name="Picture 3" descr="C:\Users\L.Henry\AppData\Local\Microsoft\Windows\Temporary Internet Files\Content.IE5\PGDI7DSL\MC900189390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263" y="1484784"/>
            <a:ext cx="1808866" cy="1134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4436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729</Words>
  <Application>Microsoft Office PowerPoint</Application>
  <PresentationFormat>On-screen Show (4:3)</PresentationFormat>
  <Paragraphs>138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L.Henry</dc:creator>
  <cp:lastModifiedBy>L.Henry</cp:lastModifiedBy>
  <cp:revision>47</cp:revision>
  <dcterms:created xsi:type="dcterms:W3CDTF">2014-07-22T10:41:17Z</dcterms:created>
  <dcterms:modified xsi:type="dcterms:W3CDTF">2016-09-14T14:27:58Z</dcterms:modified>
</cp:coreProperties>
</file>